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86" r:id="rId6"/>
    <p:sldId id="287" r:id="rId7"/>
    <p:sldId id="288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sz="7200" dirty="0" smtClean="0"/>
              <a:t>改版网站操作说明</a:t>
            </a:r>
            <a:endParaRPr lang="zh-CN" altLang="en-US" sz="72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http://new.cwtpt.com</a:t>
            </a:r>
            <a:endParaRPr lang="zh-CN" altLang="en-US" dirty="0"/>
          </a:p>
        </p:txBody>
      </p:sp>
      <p:pic>
        <p:nvPicPr>
          <p:cNvPr id="1026" name="Picture 2" descr="西安技术产权交易中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1555532"/>
            <a:ext cx="7356564" cy="108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577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机构及用户管理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管理员身份登录后台，进入“机构及用户管理”</a:t>
            </a:r>
            <a:endParaRPr lang="en-US" altLang="zh-CN" dirty="0" smtClean="0"/>
          </a:p>
          <a:p>
            <a:r>
              <a:rPr lang="zh-CN" altLang="en-US" dirty="0" smtClean="0"/>
              <a:t>找到新注册的用户，将状态改为“正常”即可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007" y="3090241"/>
            <a:ext cx="8099809" cy="352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598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用户正常登录，进入后台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菜单和右侧用户面版均可登录并进入后台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088" y="2703622"/>
            <a:ext cx="5981700" cy="17240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088" y="4595294"/>
            <a:ext cx="2581275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937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会员后台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根据权限，仅仅显示会员具有的权限菜单，并且仅仅显示会员自己申报的业务库</a:t>
            </a:r>
            <a:endParaRPr lang="en-US" altLang="zh-CN" dirty="0" smtClean="0"/>
          </a:p>
          <a:p>
            <a:r>
              <a:rPr lang="zh-CN" altLang="en-US" dirty="0"/>
              <a:t>可以</a:t>
            </a:r>
            <a:r>
              <a:rPr lang="zh-CN" altLang="en-US" dirty="0" smtClean="0"/>
              <a:t>添加、修改、删除自己的业务库</a:t>
            </a:r>
            <a:endParaRPr lang="en-US" altLang="zh-CN" dirty="0" smtClean="0"/>
          </a:p>
          <a:p>
            <a:r>
              <a:rPr lang="zh-CN" altLang="en-US" dirty="0" smtClean="0"/>
              <a:t>一旦后台审核之后，业务库就不能再编辑了</a:t>
            </a:r>
            <a:endParaRPr lang="en-US" altLang="zh-CN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4487" y="3720472"/>
            <a:ext cx="832485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858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业务库编辑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1976237"/>
            <a:ext cx="9206315" cy="409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940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业务库说明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会员只能看到自己申报的业务库数据</a:t>
            </a:r>
            <a:endParaRPr lang="en-US" altLang="zh-CN" dirty="0" smtClean="0"/>
          </a:p>
          <a:p>
            <a:r>
              <a:rPr lang="zh-CN" altLang="en-US" dirty="0"/>
              <a:t>业务管理</a:t>
            </a:r>
            <a:r>
              <a:rPr lang="zh-CN" altLang="en-US" dirty="0" smtClean="0"/>
              <a:t>人员能看到所有的业务库数据</a:t>
            </a:r>
            <a:endParaRPr lang="en-US" altLang="zh-CN" dirty="0" smtClean="0"/>
          </a:p>
          <a:p>
            <a:r>
              <a:rPr lang="zh-CN" altLang="en-US" dirty="0"/>
              <a:t>每一</a:t>
            </a:r>
            <a:r>
              <a:rPr lang="zh-CN" altLang="en-US" dirty="0" smtClean="0"/>
              <a:t>个业务库数据，可能由多个表单组成，全部表单录入完成才能认为填报完整</a:t>
            </a:r>
            <a:endParaRPr lang="en-US" altLang="zh-CN" dirty="0" smtClean="0"/>
          </a:p>
          <a:p>
            <a:r>
              <a:rPr lang="zh-CN" altLang="en-US" dirty="0"/>
              <a:t>个别</a:t>
            </a:r>
            <a:r>
              <a:rPr lang="zh-CN" altLang="en-US" dirty="0" smtClean="0"/>
              <a:t>灰色的字段，可能是系统自动填充，或者时间要求不允许，或者权限不允许</a:t>
            </a:r>
            <a:endParaRPr lang="en-US" altLang="zh-CN" dirty="0" smtClean="0"/>
          </a:p>
          <a:p>
            <a:r>
              <a:rPr lang="zh-CN" altLang="en-US" dirty="0" smtClean="0"/>
              <a:t>首次添加时，必须第一个表单保存后才能录入其他表单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14466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业务库操作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点击代码、标题、状态、日期等是查看状态，不能修改</a:t>
            </a:r>
            <a:endParaRPr lang="en-US" altLang="zh-CN" dirty="0" smtClean="0"/>
          </a:p>
          <a:p>
            <a:r>
              <a:rPr lang="zh-CN" altLang="en-US" dirty="0" smtClean="0"/>
              <a:t>点击“编辑”才能修改</a:t>
            </a:r>
            <a:endParaRPr lang="en-US" altLang="zh-CN" dirty="0" smtClean="0"/>
          </a:p>
          <a:p>
            <a:r>
              <a:rPr lang="zh-CN" altLang="en-US" dirty="0"/>
              <a:t>科技金融贷款企业</a:t>
            </a:r>
            <a:r>
              <a:rPr lang="zh-CN" altLang="en-US" dirty="0" smtClean="0"/>
              <a:t>库中，审核过的业务库，“编辑”按钮变为“后续贷款”表示下一次贷款申请，上次已经审核通过的记录，作为历史档案不能再修改了</a:t>
            </a:r>
            <a:endParaRPr lang="en-US" altLang="zh-CN" dirty="0" smtClean="0"/>
          </a:p>
          <a:p>
            <a:r>
              <a:rPr lang="zh-CN" altLang="en-US" dirty="0"/>
              <a:t>查看</a:t>
            </a:r>
            <a:r>
              <a:rPr lang="zh-CN" altLang="en-US" dirty="0" smtClean="0"/>
              <a:t>状态能看到所有的表单（包括审核表单）</a:t>
            </a:r>
            <a:endParaRPr lang="en-US" altLang="zh-CN" dirty="0" smtClean="0"/>
          </a:p>
          <a:p>
            <a:r>
              <a:rPr lang="zh-CN" altLang="en-US" dirty="0"/>
              <a:t>编辑</a:t>
            </a:r>
            <a:r>
              <a:rPr lang="zh-CN" altLang="en-US" dirty="0" smtClean="0"/>
              <a:t>模式只能看到会员授权许可的填报部分表单（审核表单只能由业务人员填写）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2968" y="4512223"/>
            <a:ext cx="66675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05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管理人员业务库操作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菜单使用方式和会员完全相同，唯一的区别是业务人员可以操作审核菜单</a:t>
            </a:r>
            <a:endParaRPr lang="en-US" altLang="zh-CN" dirty="0" smtClean="0"/>
          </a:p>
          <a:p>
            <a:r>
              <a:rPr lang="zh-CN" altLang="en-US" dirty="0"/>
              <a:t>业务</a:t>
            </a:r>
            <a:r>
              <a:rPr lang="zh-CN" altLang="en-US" dirty="0" smtClean="0"/>
              <a:t>人员可以为业务库分配代码、调整审核状态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365" y="3091822"/>
            <a:ext cx="2019300" cy="23431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219" y="3091822"/>
            <a:ext cx="3543300" cy="304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068365" y="5837321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会员业务库编辑界面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6731219" y="6367281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业余人员的业务库编辑界面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51036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科技金融贷款企业</a:t>
            </a:r>
            <a:r>
              <a:rPr lang="zh-CN" altLang="en-US" dirty="0" smtClean="0"/>
              <a:t>库的状态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028" y="2133600"/>
            <a:ext cx="9810586" cy="358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0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审核同意后会员的界面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“编辑”按钮，变为“后续贷款”，表示再次编辑就不是修改档案，而是发起下一次贷款申请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r>
              <a:rPr lang="zh-CN" altLang="en-US" dirty="0" smtClean="0"/>
              <a:t>如果再次填报“后续贷款”，则点击查看模式时会出现历史记录（只有填写</a:t>
            </a:r>
            <a:r>
              <a:rPr lang="en-US" altLang="zh-CN" dirty="0" smtClean="0"/>
              <a:t>2</a:t>
            </a:r>
            <a:r>
              <a:rPr lang="zh-CN" altLang="en-US" dirty="0" smtClean="0"/>
              <a:t>次以上才会有数据）：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952" y="2923518"/>
            <a:ext cx="9013660" cy="12001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212" y="5142186"/>
            <a:ext cx="355282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843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后台业务功能简介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203114"/>
              </p:ext>
            </p:extLst>
          </p:nvPr>
        </p:nvGraphicFramePr>
        <p:xfrm>
          <a:off x="1848506" y="2017441"/>
          <a:ext cx="9996653" cy="44359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9581">
                  <a:extLst>
                    <a:ext uri="{9D8B030D-6E8A-4147-A177-3AD203B41FA5}">
                      <a16:colId xmlns:a16="http://schemas.microsoft.com/office/drawing/2014/main" val="1515391308"/>
                    </a:ext>
                  </a:extLst>
                </a:gridCol>
                <a:gridCol w="1093384">
                  <a:extLst>
                    <a:ext uri="{9D8B030D-6E8A-4147-A177-3AD203B41FA5}">
                      <a16:colId xmlns:a16="http://schemas.microsoft.com/office/drawing/2014/main" val="3663379540"/>
                    </a:ext>
                  </a:extLst>
                </a:gridCol>
                <a:gridCol w="1093384">
                  <a:extLst>
                    <a:ext uri="{9D8B030D-6E8A-4147-A177-3AD203B41FA5}">
                      <a16:colId xmlns:a16="http://schemas.microsoft.com/office/drawing/2014/main" val="2517026452"/>
                    </a:ext>
                  </a:extLst>
                </a:gridCol>
                <a:gridCol w="1093384">
                  <a:extLst>
                    <a:ext uri="{9D8B030D-6E8A-4147-A177-3AD203B41FA5}">
                      <a16:colId xmlns:a16="http://schemas.microsoft.com/office/drawing/2014/main" val="1441444468"/>
                    </a:ext>
                  </a:extLst>
                </a:gridCol>
                <a:gridCol w="1093384">
                  <a:extLst>
                    <a:ext uri="{9D8B030D-6E8A-4147-A177-3AD203B41FA5}">
                      <a16:colId xmlns:a16="http://schemas.microsoft.com/office/drawing/2014/main" val="2851438748"/>
                    </a:ext>
                  </a:extLst>
                </a:gridCol>
                <a:gridCol w="1093384">
                  <a:extLst>
                    <a:ext uri="{9D8B030D-6E8A-4147-A177-3AD203B41FA5}">
                      <a16:colId xmlns:a16="http://schemas.microsoft.com/office/drawing/2014/main" val="3309636752"/>
                    </a:ext>
                  </a:extLst>
                </a:gridCol>
                <a:gridCol w="1093384">
                  <a:extLst>
                    <a:ext uri="{9D8B030D-6E8A-4147-A177-3AD203B41FA5}">
                      <a16:colId xmlns:a16="http://schemas.microsoft.com/office/drawing/2014/main" val="1205051990"/>
                    </a:ext>
                  </a:extLst>
                </a:gridCol>
                <a:gridCol w="1093384">
                  <a:extLst>
                    <a:ext uri="{9D8B030D-6E8A-4147-A177-3AD203B41FA5}">
                      <a16:colId xmlns:a16="http://schemas.microsoft.com/office/drawing/2014/main" val="3266029339"/>
                    </a:ext>
                  </a:extLst>
                </a:gridCol>
                <a:gridCol w="1093384">
                  <a:extLst>
                    <a:ext uri="{9D8B030D-6E8A-4147-A177-3AD203B41FA5}">
                      <a16:colId xmlns:a16="http://schemas.microsoft.com/office/drawing/2014/main" val="3316884412"/>
                    </a:ext>
                  </a:extLst>
                </a:gridCol>
              </a:tblGrid>
              <a:tr h="44359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系统管理员角色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网站管理员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业务管理员角色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 dirty="0">
                          <a:effectLst/>
                        </a:rPr>
                        <a:t>科技局用户角色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 dirty="0">
                          <a:effectLst/>
                        </a:rPr>
                        <a:t>企业产权库角色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科技成果库角色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金融企业库角色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创投联盟库角色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8037" marR="8037" marT="8037" marB="0" anchor="ctr"/>
                </a:tc>
                <a:extLst>
                  <a:ext uri="{0D108BD9-81ED-4DB2-BD59-A6C34878D82A}">
                    <a16:rowId xmlns:a16="http://schemas.microsoft.com/office/drawing/2014/main" val="2542144814"/>
                  </a:ext>
                </a:extLst>
              </a:tr>
              <a:tr h="44359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通用后台管理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完全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8037" marR="8037" marT="8037" marB="0" anchor="ctr"/>
                </a:tc>
                <a:extLst>
                  <a:ext uri="{0D108BD9-81ED-4DB2-BD59-A6C34878D82A}">
                    <a16:rowId xmlns:a16="http://schemas.microsoft.com/office/drawing/2014/main" val="1341858431"/>
                  </a:ext>
                </a:extLst>
              </a:tr>
              <a:tr h="44359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网站内容管理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完全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完全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完全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8037" marR="8037" marT="8037" marB="0" anchor="ctr"/>
                </a:tc>
                <a:extLst>
                  <a:ext uri="{0D108BD9-81ED-4DB2-BD59-A6C34878D82A}">
                    <a16:rowId xmlns:a16="http://schemas.microsoft.com/office/drawing/2014/main" val="3008547456"/>
                  </a:ext>
                </a:extLst>
              </a:tr>
              <a:tr h="44359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业务员库维护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完全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8037" marR="8037" marT="8037" marB="0" anchor="ctr"/>
                </a:tc>
                <a:extLst>
                  <a:ext uri="{0D108BD9-81ED-4DB2-BD59-A6C34878D82A}">
                    <a16:rowId xmlns:a16="http://schemas.microsoft.com/office/drawing/2014/main" val="328303519"/>
                  </a:ext>
                </a:extLst>
              </a:tr>
              <a:tr h="44359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业务库统计报表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完全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只读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完全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8037" marR="8037" marT="8037" marB="0" anchor="ctr"/>
                </a:tc>
                <a:extLst>
                  <a:ext uri="{0D108BD9-81ED-4DB2-BD59-A6C34878D82A}">
                    <a16:rowId xmlns:a16="http://schemas.microsoft.com/office/drawing/2014/main" val="3065343635"/>
                  </a:ext>
                </a:extLst>
              </a:tr>
              <a:tr h="44359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企业产权库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完全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只读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完全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 dirty="0">
                          <a:effectLst/>
                        </a:rPr>
                        <a:t>只读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自己完全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8037" marR="8037" marT="8037" marB="0" anchor="ctr"/>
                </a:tc>
                <a:extLst>
                  <a:ext uri="{0D108BD9-81ED-4DB2-BD59-A6C34878D82A}">
                    <a16:rowId xmlns:a16="http://schemas.microsoft.com/office/drawing/2014/main" val="2849021019"/>
                  </a:ext>
                </a:extLst>
              </a:tr>
              <a:tr h="44359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科技成果库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完全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只读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完全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 dirty="0">
                          <a:effectLst/>
                        </a:rPr>
                        <a:t>只读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自己完全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8037" marR="8037" marT="8037" marB="0" anchor="ctr"/>
                </a:tc>
                <a:extLst>
                  <a:ext uri="{0D108BD9-81ED-4DB2-BD59-A6C34878D82A}">
                    <a16:rowId xmlns:a16="http://schemas.microsoft.com/office/drawing/2014/main" val="1101054766"/>
                  </a:ext>
                </a:extLst>
              </a:tr>
              <a:tr h="44359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金融企业库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完全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只读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完全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只读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自己完全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8037" marR="8037" marT="8037" marB="0" anchor="ctr"/>
                </a:tc>
                <a:extLst>
                  <a:ext uri="{0D108BD9-81ED-4DB2-BD59-A6C34878D82A}">
                    <a16:rowId xmlns:a16="http://schemas.microsoft.com/office/drawing/2014/main" val="2335110906"/>
                  </a:ext>
                </a:extLst>
              </a:tr>
              <a:tr h="44359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金融企业库审核表</a:t>
                      </a:r>
                      <a:endParaRPr lang="zh-CN" altLang="en-US" sz="900" b="0" i="0" u="none" strike="noStrike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完全</a:t>
                      </a:r>
                      <a:endParaRPr lang="zh-CN" altLang="en-US" sz="900" b="0" i="0" u="none" strike="noStrike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只读</a:t>
                      </a:r>
                      <a:endParaRPr lang="zh-CN" altLang="en-US" sz="900" b="0" i="0" u="none" strike="noStrike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完全</a:t>
                      </a:r>
                      <a:endParaRPr lang="zh-CN" altLang="en-US" sz="900" b="0" i="0" u="none" strike="noStrike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只读</a:t>
                      </a:r>
                      <a:endParaRPr lang="zh-CN" altLang="en-US" sz="900" b="0" i="0" u="none" strike="noStrike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8037" marR="8037" marT="8037" marB="0" anchor="ctr"/>
                </a:tc>
                <a:extLst>
                  <a:ext uri="{0D108BD9-81ED-4DB2-BD59-A6C34878D82A}">
                    <a16:rowId xmlns:a16="http://schemas.microsoft.com/office/drawing/2014/main" val="2754225943"/>
                  </a:ext>
                </a:extLst>
              </a:tr>
              <a:tr h="44359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创投联盟库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完全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只读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完全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只读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 dirty="0">
                          <a:effectLst/>
                        </a:rPr>
                        <a:t>自己完全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8037" marR="8037" marT="8037" marB="0" anchor="ctr"/>
                </a:tc>
                <a:extLst>
                  <a:ext uri="{0D108BD9-81ED-4DB2-BD59-A6C34878D82A}">
                    <a16:rowId xmlns:a16="http://schemas.microsoft.com/office/drawing/2014/main" val="536411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988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组成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3415862" y="2013986"/>
            <a:ext cx="2827283" cy="157655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门户网站</a:t>
            </a:r>
            <a:endParaRPr lang="en-US" altLang="zh-CN" dirty="0" smtClean="0"/>
          </a:p>
          <a:p>
            <a:pPr algn="ctr"/>
            <a:r>
              <a:rPr lang="zh-CN" altLang="en-US" dirty="0"/>
              <a:t>微信公众号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3415861" y="4301241"/>
            <a:ext cx="2827283" cy="157655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业务库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申报浏览查询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711" y="2013986"/>
            <a:ext cx="768284" cy="186033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711" y="4301241"/>
            <a:ext cx="813443" cy="1969680"/>
          </a:xfrm>
          <a:prstGeom prst="rect">
            <a:avLst/>
          </a:prstGeom>
        </p:spPr>
      </p:pic>
      <p:sp>
        <p:nvSpPr>
          <p:cNvPr id="11" name="圆角矩形 10"/>
          <p:cNvSpPr/>
          <p:nvPr/>
        </p:nvSpPr>
        <p:spPr>
          <a:xfrm>
            <a:off x="6711851" y="4284221"/>
            <a:ext cx="2827283" cy="157655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业务库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审核统计汇总</a:t>
            </a:r>
            <a:endParaRPr lang="zh-CN" altLang="en-US" dirty="0"/>
          </a:p>
        </p:txBody>
      </p:sp>
      <p:sp>
        <p:nvSpPr>
          <p:cNvPr id="12" name="圆角矩形 11"/>
          <p:cNvSpPr/>
          <p:nvPr/>
        </p:nvSpPr>
        <p:spPr>
          <a:xfrm>
            <a:off x="6711850" y="2013986"/>
            <a:ext cx="2827283" cy="157655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系统管理</a:t>
            </a:r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2094" y="4301241"/>
            <a:ext cx="973839" cy="208904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7055" y="1905000"/>
            <a:ext cx="1188878" cy="196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7213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业务库统计报表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237" y="1828799"/>
            <a:ext cx="10488815" cy="482659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5902" y="198383"/>
            <a:ext cx="196215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833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统计报表的缓存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为了提高统计速度，系统采用缓存方式进行统计</a:t>
            </a:r>
            <a:endParaRPr lang="en-US" altLang="zh-CN" dirty="0" smtClean="0"/>
          </a:p>
          <a:p>
            <a:r>
              <a:rPr lang="zh-CN" altLang="en-US" dirty="0" smtClean="0"/>
              <a:t>第一次统计的时候时间较长，但是统计结果会保存下来，第二次查看速度就非常快</a:t>
            </a:r>
            <a:endParaRPr lang="en-US" altLang="zh-CN" dirty="0" smtClean="0"/>
          </a:p>
          <a:p>
            <a:r>
              <a:rPr lang="zh-CN" altLang="en-US" dirty="0" smtClean="0"/>
              <a:t>如果修改了数据造成统计缓存数据不准，点击“清除”缓存，可以重新生成新的缓存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34133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网站内容管理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网站内容管理完成门户网站的信息发布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379" y="2907000"/>
            <a:ext cx="9384916" cy="342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8187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栏目管理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栏目可以无限分层，但是层次由页面</a:t>
            </a:r>
            <a:r>
              <a:rPr lang="en-US" altLang="zh-CN" dirty="0" smtClean="0"/>
              <a:t>widget</a:t>
            </a:r>
            <a:r>
              <a:rPr lang="zh-CN" altLang="en-US" dirty="0" smtClean="0"/>
              <a:t>微件控制显示方式，所以菜单分层并不一定完全匹配，只有“网站栏目</a:t>
            </a:r>
            <a:r>
              <a:rPr lang="en-US" altLang="zh-CN" dirty="0" smtClean="0"/>
              <a:t>—</a:t>
            </a:r>
            <a:r>
              <a:rPr lang="zh-CN" altLang="en-US" dirty="0" smtClean="0"/>
              <a:t>公共板块</a:t>
            </a:r>
            <a:r>
              <a:rPr lang="en-US" altLang="zh-CN" dirty="0" smtClean="0"/>
              <a:t>—</a:t>
            </a:r>
            <a:r>
              <a:rPr lang="zh-CN" altLang="en-US" dirty="0" smtClean="0"/>
              <a:t>主菜单”下的栏目层次和门户主菜单是对应的</a:t>
            </a:r>
            <a:endParaRPr lang="en-US" altLang="zh-CN" dirty="0" smtClean="0"/>
          </a:p>
          <a:p>
            <a:r>
              <a:rPr lang="zh-CN" altLang="en-US" dirty="0" smtClean="0"/>
              <a:t>“可搜索”选择是会出现在“更多”栏目的左侧列表中</a:t>
            </a:r>
            <a:endParaRPr lang="en-US" altLang="zh-CN" dirty="0" smtClean="0"/>
          </a:p>
          <a:p>
            <a:r>
              <a:rPr lang="zh-CN" altLang="en-US" dirty="0" smtClean="0"/>
              <a:t>“栏目隐藏”可以临时屏蔽某一个栏目内容</a:t>
            </a:r>
            <a:endParaRPr lang="en-US" altLang="zh-CN" dirty="0" smtClean="0"/>
          </a:p>
          <a:p>
            <a:r>
              <a:rPr lang="zh-CN" altLang="en-US" dirty="0" smtClean="0"/>
              <a:t>栏目和页面代码联系较紧密，原则上不是网站改版尽量不要过多修改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767002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内容管理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925" y="1722332"/>
            <a:ext cx="8173929" cy="436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7342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内容管理说明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每一条内容，可以调整显示样式、链接样式，添加按钮缺省设置了几种风格，但是允许自己再次修改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为方便多张照片或文件操作，提供上传功能，可以一次性上传多个文件每一个组成一条发布信息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898" y="2548922"/>
            <a:ext cx="1571625" cy="1781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6848" y="4958722"/>
            <a:ext cx="1590675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5701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内容管理说明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“设置功能”可以设置信息的特殊属性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zh-CN" altLang="en-US" dirty="0" smtClean="0"/>
              <a:t>“内容”菜单提供了删除和一些方便的批处理功能</a:t>
            </a:r>
            <a:endParaRPr lang="en-US" altLang="zh-CN" dirty="0" smtClean="0"/>
          </a:p>
          <a:p>
            <a:r>
              <a:rPr lang="zh-CN" altLang="en-US" dirty="0" smtClean="0"/>
              <a:t>“审核”功能方便批量审核操作：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注意：个别栏目在页面上由程序控制显示样式，所以有的栏目属性不一定会生效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211" y="1434990"/>
            <a:ext cx="1562100" cy="15716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5649" y="2817429"/>
            <a:ext cx="1571625" cy="17907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5255" y="3817495"/>
            <a:ext cx="158115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7000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系统管理功能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原则上只能有系统管理人员操作</a:t>
            </a:r>
            <a:endParaRPr lang="en-US" altLang="zh-CN" dirty="0" smtClean="0"/>
          </a:p>
          <a:p>
            <a:r>
              <a:rPr lang="zh-CN" altLang="en-US" dirty="0"/>
              <a:t>涉及</a:t>
            </a:r>
            <a:r>
              <a:rPr lang="zh-CN" altLang="en-US" dirty="0" smtClean="0"/>
              <a:t>到用户和权限的功能应谨慎使用，防止安全问题</a:t>
            </a:r>
            <a:endParaRPr lang="en-US" altLang="zh-CN" dirty="0" smtClean="0"/>
          </a:p>
          <a:p>
            <a:r>
              <a:rPr lang="zh-CN" altLang="en-US" dirty="0" smtClean="0"/>
              <a:t>数据字典、业务库模板等会影响到数据填报，谨慎修改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5771" y="3627218"/>
            <a:ext cx="154305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140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参数配置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一些重要的系统参数，请勿随意修改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2800935"/>
            <a:ext cx="8594738" cy="361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4177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权限菜单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用于角色权限的分配，请勿随意修改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909" y="3000390"/>
            <a:ext cx="9487729" cy="360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65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538" y="411040"/>
            <a:ext cx="9806152" cy="620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1667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机构及用户管理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用户审核需要使用此功能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2829711"/>
            <a:ext cx="9432699" cy="323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9580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角色维护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设置角色权限，请勿随意修改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785" y="2785241"/>
            <a:ext cx="9170146" cy="360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310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业务库维护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定义业务库申报表单，请勿修改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686" y="2777456"/>
            <a:ext cx="8804306" cy="363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2198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数据字典维护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业务库申报表单的下拉框、单选框字典定义，根据实际情况修改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470" y="2857560"/>
            <a:ext cx="9506829" cy="337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537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门户网站特点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面向公众（无需注册直接查看）</a:t>
            </a:r>
            <a:endParaRPr lang="en-US" altLang="zh-CN" dirty="0" smtClean="0"/>
          </a:p>
          <a:p>
            <a:r>
              <a:rPr lang="zh-CN" altLang="en-US" dirty="0" smtClean="0"/>
              <a:t>响应式布局（手机、</a:t>
            </a:r>
            <a:r>
              <a:rPr lang="en-US" altLang="zh-CN" dirty="0" smtClean="0"/>
              <a:t>iPad</a:t>
            </a:r>
            <a:r>
              <a:rPr lang="zh-CN" altLang="en-US" dirty="0" smtClean="0"/>
              <a:t>自适应）</a:t>
            </a:r>
            <a:endParaRPr lang="en-US" altLang="zh-CN" dirty="0" smtClean="0"/>
          </a:p>
          <a:p>
            <a:r>
              <a:rPr lang="zh-CN" altLang="en-US" dirty="0"/>
              <a:t>微信公众</a:t>
            </a:r>
            <a:r>
              <a:rPr lang="zh-CN" altLang="en-US" dirty="0" smtClean="0"/>
              <a:t>号（开发中）</a:t>
            </a:r>
            <a:endParaRPr lang="zh-CN" altLang="en-US" dirty="0"/>
          </a:p>
        </p:txBody>
      </p:sp>
      <p:pic>
        <p:nvPicPr>
          <p:cNvPr id="2050" name="Picture 2" descr="http://new.cwtpt.com/cwtpt/content/icon/zx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976" y="2133600"/>
            <a:ext cx="1820370" cy="182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12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注册登录流程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146" y="1504802"/>
            <a:ext cx="7139654" cy="486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322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业务管理流程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511" y="1905000"/>
            <a:ext cx="8725732" cy="382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508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审核流程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360" y="1543012"/>
            <a:ext cx="8190302" cy="488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699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会员注册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允许任何人注册</a:t>
            </a:r>
            <a:endParaRPr lang="en-US" altLang="zh-CN" dirty="0" smtClean="0"/>
          </a:p>
          <a:p>
            <a:r>
              <a:rPr lang="zh-CN" altLang="en-US" dirty="0"/>
              <a:t>注册</a:t>
            </a:r>
            <a:r>
              <a:rPr lang="zh-CN" altLang="en-US" dirty="0" smtClean="0"/>
              <a:t>后需要审核</a:t>
            </a:r>
            <a:endParaRPr lang="en-US" altLang="zh-CN" dirty="0" smtClean="0"/>
          </a:p>
          <a:p>
            <a:r>
              <a:rPr lang="zh-CN" altLang="en-US" dirty="0" smtClean="0"/>
              <a:t>有效的手机和邮件，方便找回密码</a:t>
            </a:r>
            <a:endParaRPr lang="en-US" altLang="zh-CN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9394" y="709612"/>
            <a:ext cx="2657475" cy="23907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286" y="3457518"/>
            <a:ext cx="7474583" cy="316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553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账号审核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新注册用户暂时不能进入系统</a:t>
            </a:r>
            <a:endParaRPr lang="en-US" altLang="zh-CN" dirty="0" smtClean="0"/>
          </a:p>
          <a:p>
            <a:r>
              <a:rPr lang="zh-CN" altLang="en-US" dirty="0" smtClean="0"/>
              <a:t>具有“机构及用户管理”权限的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管理人员审核后才可以使用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4004" y="4951628"/>
            <a:ext cx="6934200" cy="17240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6912" y="359651"/>
            <a:ext cx="48006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076571"/>
      </p:ext>
    </p:extLst>
  </p:cSld>
  <p:clrMapOvr>
    <a:masterClrMapping/>
  </p:clrMapOvr>
</p:sld>
</file>

<file path=ppt/theme/theme1.xml><?xml version="1.0" encoding="utf-8"?>
<a:theme xmlns:a="http://schemas.openxmlformats.org/drawingml/2006/main" name="丝状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87</TotalTime>
  <Words>952</Words>
  <Application>Microsoft Office PowerPoint</Application>
  <PresentationFormat>宽屏</PresentationFormat>
  <Paragraphs>199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39" baseType="lpstr">
      <vt:lpstr>等线</vt:lpstr>
      <vt:lpstr>幼圆</vt:lpstr>
      <vt:lpstr>Arial</vt:lpstr>
      <vt:lpstr>Century Gothic</vt:lpstr>
      <vt:lpstr>Wingdings 3</vt:lpstr>
      <vt:lpstr>丝状</vt:lpstr>
      <vt:lpstr>改版网站操作说明</vt:lpstr>
      <vt:lpstr>组成</vt:lpstr>
      <vt:lpstr>PowerPoint 演示文稿</vt:lpstr>
      <vt:lpstr>门户网站特点</vt:lpstr>
      <vt:lpstr>注册登录流程</vt:lpstr>
      <vt:lpstr>业务管理流程</vt:lpstr>
      <vt:lpstr>审核流程</vt:lpstr>
      <vt:lpstr>会员注册</vt:lpstr>
      <vt:lpstr>账号审核</vt:lpstr>
      <vt:lpstr>机构及用户管理</vt:lpstr>
      <vt:lpstr>用户正常登录，进入后台</vt:lpstr>
      <vt:lpstr>会员后台</vt:lpstr>
      <vt:lpstr>业务库编辑</vt:lpstr>
      <vt:lpstr>业务库说明</vt:lpstr>
      <vt:lpstr>业务库操作</vt:lpstr>
      <vt:lpstr>管理人员业务库操作</vt:lpstr>
      <vt:lpstr>科技金融贷款企业库的状态</vt:lpstr>
      <vt:lpstr>审核同意后会员的界面</vt:lpstr>
      <vt:lpstr>后台业务功能简介</vt:lpstr>
      <vt:lpstr>业务库统计报表</vt:lpstr>
      <vt:lpstr>统计报表的缓存</vt:lpstr>
      <vt:lpstr>网站内容管理</vt:lpstr>
      <vt:lpstr>栏目管理</vt:lpstr>
      <vt:lpstr>内容管理</vt:lpstr>
      <vt:lpstr>内容管理说明</vt:lpstr>
      <vt:lpstr>内容管理说明</vt:lpstr>
      <vt:lpstr>系统管理功能</vt:lpstr>
      <vt:lpstr>参数配置</vt:lpstr>
      <vt:lpstr>权限菜单</vt:lpstr>
      <vt:lpstr>机构及用户管理</vt:lpstr>
      <vt:lpstr>角色维护</vt:lpstr>
      <vt:lpstr>业务库维护</vt:lpstr>
      <vt:lpstr>数据字典维护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改版网站操作说明</dc:title>
  <dc:creator>tiejun jia</dc:creator>
  <cp:lastModifiedBy>tiejun jia</cp:lastModifiedBy>
  <cp:revision>12</cp:revision>
  <dcterms:created xsi:type="dcterms:W3CDTF">2017-02-06T00:58:42Z</dcterms:created>
  <dcterms:modified xsi:type="dcterms:W3CDTF">2017-02-06T03:24:03Z</dcterms:modified>
</cp:coreProperties>
</file>